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87" r:id="rId2"/>
    <p:sldId id="286" r:id="rId3"/>
    <p:sldId id="296" r:id="rId4"/>
    <p:sldId id="298" r:id="rId5"/>
    <p:sldId id="297" r:id="rId6"/>
    <p:sldId id="30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55A93D-5377-4041-2179-896D888C4B7B}" v="4" dt="2025-01-31T00:55:29.1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0248" autoAdjust="0"/>
  </p:normalViewPr>
  <p:slideViewPr>
    <p:cSldViewPr snapToGrid="0">
      <p:cViewPr varScale="1">
        <p:scale>
          <a:sx n="58" d="100"/>
          <a:sy n="58" d="100"/>
        </p:scale>
        <p:origin x="164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4BC964-EA81-40C1-B3FA-189628E48147}" type="datetimeFigureOut">
              <a:rPr lang="en-AU" smtClean="0"/>
              <a:t>26/02/2025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F2F9CF-FD9A-408C-A3DA-6E0BCA5330BF}" type="slidenum">
              <a:rPr lang="en-AU" smtClean="0"/>
              <a:t>‹#›</a:t>
            </a:fld>
            <a:endParaRPr lang="en-AU"/>
          </a:p>
        </p:txBody>
      </p:sp>
    </p:spTree>
    <p:extLst>
      <p:ext uri="{BB962C8B-B14F-4D97-AF65-F5344CB8AC3E}">
        <p14:creationId xmlns:p14="http://schemas.microsoft.com/office/powerpoint/2010/main" val="1445559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HIl8ifFnG7c"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LwL_-JWCn-8"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1</a:t>
            </a:fld>
            <a:endParaRPr lang="en-AU"/>
          </a:p>
        </p:txBody>
      </p:sp>
    </p:spTree>
    <p:extLst>
      <p:ext uri="{BB962C8B-B14F-4D97-AF65-F5344CB8AC3E}">
        <p14:creationId xmlns:p14="http://schemas.microsoft.com/office/powerpoint/2010/main" val="2717391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the students if they think Aboriginal cultural burning is happening in Victoria. Facilitate a short discussion to elicit what they already know. </a:t>
            </a:r>
          </a:p>
          <a:p>
            <a:endParaRPr lang="en-AU" dirty="0"/>
          </a:p>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2</a:t>
            </a:fld>
            <a:endParaRPr lang="en-AU"/>
          </a:p>
        </p:txBody>
      </p:sp>
    </p:spTree>
    <p:extLst>
      <p:ext uri="{BB962C8B-B14F-4D97-AF65-F5344CB8AC3E}">
        <p14:creationId xmlns:p14="http://schemas.microsoft.com/office/powerpoint/2010/main" val="193130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Tell the students that Aboriginal cultural burning is happening on Wurundjeri Country. Point out Wurundjeri Country on the Map. Introduce </a:t>
            </a:r>
            <a:r>
              <a:rPr lang="en-AU" b="1" dirty="0" err="1"/>
              <a:t>Wunrundjeri</a:t>
            </a:r>
            <a:r>
              <a:rPr lang="en-AU" b="1" dirty="0"/>
              <a:t> elder, Uncle Dave Wandin (pictured in check shirt and hat). </a:t>
            </a:r>
            <a:endParaRPr lang="en-US" dirty="0"/>
          </a:p>
          <a:p>
            <a:endParaRPr lang="en-AU" dirty="0"/>
          </a:p>
          <a:p>
            <a:r>
              <a:rPr lang="en-AU" b="1" dirty="0"/>
              <a:t>Tell the students they are going to watch a video about one of Uncle Dave’s cultural burns on Wurundjeri Country. </a:t>
            </a:r>
            <a:endParaRPr lang="en-US" dirty="0"/>
          </a:p>
          <a:p>
            <a:endParaRPr lang="en-AU" dirty="0"/>
          </a:p>
          <a:p>
            <a:r>
              <a:rPr lang="en-AU" b="1" dirty="0"/>
              <a:t>NB: </a:t>
            </a:r>
            <a:r>
              <a:rPr lang="en-US" b="1" dirty="0"/>
              <a:t>The </a:t>
            </a:r>
            <a:r>
              <a:rPr lang="en-US" b="1" dirty="0" err="1"/>
              <a:t>Wurundjeri</a:t>
            </a:r>
            <a:r>
              <a:rPr lang="en-US" b="1" dirty="0"/>
              <a:t> people are an Aboriginal people of the </a:t>
            </a:r>
            <a:r>
              <a:rPr lang="en-US" b="1" dirty="0" err="1"/>
              <a:t>Woiwurrung</a:t>
            </a:r>
            <a:r>
              <a:rPr lang="en-US" b="1" dirty="0"/>
              <a:t> language group. For a good explanation of the difference between </a:t>
            </a:r>
            <a:r>
              <a:rPr lang="en-US" b="1" dirty="0" err="1"/>
              <a:t>Wurundjeri</a:t>
            </a:r>
            <a:r>
              <a:rPr lang="en-US" b="1" dirty="0"/>
              <a:t> and </a:t>
            </a:r>
            <a:r>
              <a:rPr lang="en-US" b="1" dirty="0" err="1"/>
              <a:t>Woiwurrung</a:t>
            </a:r>
            <a:r>
              <a:rPr lang="en-US" b="1" dirty="0"/>
              <a:t>, watch this video by </a:t>
            </a:r>
            <a:r>
              <a:rPr lang="en-US" b="1" dirty="0" err="1"/>
              <a:t>Wurundjeri</a:t>
            </a:r>
            <a:r>
              <a:rPr lang="en-US" b="1" dirty="0"/>
              <a:t> woman, Dr Mandy Nicholson </a:t>
            </a:r>
            <a:r>
              <a:rPr lang="en-US" b="1" dirty="0">
                <a:hlinkClick r:id="rId3"/>
              </a:rPr>
              <a:t>https://www.youtube.com/watch?v=HIl8ifFnG7c</a:t>
            </a:r>
            <a:endParaRPr lang="en-AU"/>
          </a:p>
        </p:txBody>
      </p:sp>
      <p:sp>
        <p:nvSpPr>
          <p:cNvPr id="4" name="Slide Number Placeholder 3"/>
          <p:cNvSpPr>
            <a:spLocks noGrp="1"/>
          </p:cNvSpPr>
          <p:nvPr>
            <p:ph type="sldNum" sz="quarter" idx="5"/>
          </p:nvPr>
        </p:nvSpPr>
        <p:spPr/>
        <p:txBody>
          <a:bodyPr/>
          <a:lstStyle/>
          <a:p>
            <a:fld id="{9CF2F9CF-FD9A-408C-A3DA-6E0BCA5330BF}" type="slidenum">
              <a:rPr lang="en-AU" smtClean="0"/>
              <a:t>3</a:t>
            </a:fld>
            <a:endParaRPr lang="en-AU"/>
          </a:p>
        </p:txBody>
      </p:sp>
    </p:spTree>
    <p:extLst>
      <p:ext uri="{BB962C8B-B14F-4D97-AF65-F5344CB8AC3E}">
        <p14:creationId xmlns:p14="http://schemas.microsoft.com/office/powerpoint/2010/main" val="5637140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Before playing the video, put the students in groups of 4 or 5. Give each student a piece of A4 paper. Tell the students to fold it into four and then write in the headings as displayed on the slide. </a:t>
            </a:r>
            <a:endParaRPr lang="en-US"/>
          </a:p>
          <a:p>
            <a:endParaRPr lang="en-AU" dirty="0"/>
          </a:p>
          <a:p>
            <a:r>
              <a:rPr lang="en-AU" b="1" dirty="0"/>
              <a:t>Before playing the video, tell the students that at particular points the video will be paused and they will silently record whatever comes to mind. </a:t>
            </a:r>
            <a:endParaRPr lang="en-AU" dirty="0"/>
          </a:p>
          <a:p>
            <a:endParaRPr lang="en-AU" b="1" dirty="0"/>
          </a:p>
          <a:p>
            <a:endParaRPr lang="en-AU" b="1" dirty="0"/>
          </a:p>
          <a:p>
            <a:endParaRPr lang="en-AU" dirty="0"/>
          </a:p>
        </p:txBody>
      </p:sp>
      <p:sp>
        <p:nvSpPr>
          <p:cNvPr id="4" name="Slide Number Placeholder 3"/>
          <p:cNvSpPr>
            <a:spLocks noGrp="1"/>
          </p:cNvSpPr>
          <p:nvPr>
            <p:ph type="sldNum" sz="quarter" idx="5"/>
          </p:nvPr>
        </p:nvSpPr>
        <p:spPr/>
        <p:txBody>
          <a:bodyPr/>
          <a:lstStyle/>
          <a:p>
            <a:fld id="{9CF2F9CF-FD9A-408C-A3DA-6E0BCA5330BF}" type="slidenum">
              <a:rPr lang="en-AU" smtClean="0"/>
              <a:t>4</a:t>
            </a:fld>
            <a:endParaRPr lang="en-AU"/>
          </a:p>
        </p:txBody>
      </p:sp>
    </p:spTree>
    <p:extLst>
      <p:ext uri="{BB962C8B-B14F-4D97-AF65-F5344CB8AC3E}">
        <p14:creationId xmlns:p14="http://schemas.microsoft.com/office/powerpoint/2010/main" val="31385947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NB: The video is embedded in the slide. Link to video: </a:t>
            </a:r>
            <a:r>
              <a:rPr lang="en-AU" b="1" dirty="0">
                <a:hlinkClick r:id="rId3"/>
              </a:rPr>
              <a:t>https://www.youtube.com/watch?v=LwL_-JWCn-8</a:t>
            </a:r>
            <a:endParaRPr lang="en-AU" dirty="0"/>
          </a:p>
          <a:p>
            <a:endParaRPr lang="en-AU" dirty="0"/>
          </a:p>
          <a:p>
            <a:r>
              <a:rPr lang="en-AU" b="1"/>
              <a:t>Play the video in four parts. Recommended time stamps are provided below. At the end of each part, give the students a couple of minutes to silently record their responses in each quadrant on their sheet. After a couple of minutes, give the students some time to discuss what they recorded with the other members of their group. They can add any additional information they see as important in the relevant quadrant. </a:t>
            </a:r>
            <a:endParaRPr lang="en-US"/>
          </a:p>
          <a:p>
            <a:endParaRPr lang="en-AU" dirty="0"/>
          </a:p>
          <a:p>
            <a:r>
              <a:rPr lang="en-AU" b="1"/>
              <a:t>Recommended timestamps</a:t>
            </a:r>
            <a:endParaRPr lang="en-US"/>
          </a:p>
          <a:p>
            <a:pPr>
              <a:lnSpc>
                <a:spcPct val="107000"/>
              </a:lnSpc>
              <a:spcAft>
                <a:spcPts val="800"/>
              </a:spcAft>
            </a:pPr>
            <a:r>
              <a:rPr lang="en-AU" b="1"/>
              <a:t>Part 1 00:00 - 01:35 </a:t>
            </a:r>
            <a:endParaRPr lang="en-AU" dirty="0"/>
          </a:p>
          <a:p>
            <a:pPr>
              <a:lnSpc>
                <a:spcPct val="107000"/>
              </a:lnSpc>
              <a:spcAft>
                <a:spcPts val="800"/>
              </a:spcAft>
            </a:pPr>
            <a:r>
              <a:rPr lang="en-AU" b="1"/>
              <a:t>Part 2 01:35 – 03:27</a:t>
            </a:r>
            <a:endParaRPr lang="en-AU" dirty="0"/>
          </a:p>
          <a:p>
            <a:pPr>
              <a:lnSpc>
                <a:spcPct val="107000"/>
              </a:lnSpc>
              <a:spcAft>
                <a:spcPts val="800"/>
              </a:spcAft>
            </a:pPr>
            <a:r>
              <a:rPr lang="en-AU" b="1"/>
              <a:t>Part 3 03.27 – 04:53</a:t>
            </a:r>
            <a:endParaRPr lang="en-AU" dirty="0"/>
          </a:p>
          <a:p>
            <a:r>
              <a:rPr lang="en-AU" b="1" dirty="0"/>
              <a:t>Part 4 04:53 – 05:58 </a:t>
            </a:r>
            <a:endParaRPr lang="en-US" dirty="0"/>
          </a:p>
        </p:txBody>
      </p:sp>
      <p:sp>
        <p:nvSpPr>
          <p:cNvPr id="4" name="Slide Number Placeholder 3"/>
          <p:cNvSpPr>
            <a:spLocks noGrp="1"/>
          </p:cNvSpPr>
          <p:nvPr>
            <p:ph type="sldNum" sz="quarter" idx="5"/>
          </p:nvPr>
        </p:nvSpPr>
        <p:spPr/>
        <p:txBody>
          <a:bodyPr/>
          <a:lstStyle/>
          <a:p>
            <a:fld id="{9CF2F9CF-FD9A-408C-A3DA-6E0BCA5330BF}" type="slidenum">
              <a:rPr lang="en-AU" smtClean="0"/>
              <a:t>5</a:t>
            </a:fld>
            <a:endParaRPr lang="en-AU"/>
          </a:p>
        </p:txBody>
      </p:sp>
    </p:spTree>
    <p:extLst>
      <p:ext uri="{BB962C8B-B14F-4D97-AF65-F5344CB8AC3E}">
        <p14:creationId xmlns:p14="http://schemas.microsoft.com/office/powerpoint/2010/main" val="2850902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Think-Pair-Share: Give the students a minute or two to think about the most important things they have learned about Aboriginal Cultural Burning from Uncle Dave. The students can then discuss their ideas with a partner. Invite the students to share their partner’s thoughts and record them on the board. Highlight any key themes as they emerge e.g. the benefits of cultural burning (environmental, social, cultural, psychological, spiritual), when to burn, how to burn etc. </a:t>
            </a:r>
            <a:endParaRPr lang="en-US"/>
          </a:p>
          <a:p>
            <a:endParaRPr lang="en-AU" dirty="0"/>
          </a:p>
          <a:p>
            <a:r>
              <a:rPr lang="en-AU" b="1" dirty="0"/>
              <a:t>Talk through the task instructions on the slide. Remind the students that they can use their See-Hear-Feel-Wonder worksheet for inspiration and ideas. </a:t>
            </a:r>
            <a:endParaRPr lang="en-US" dirty="0"/>
          </a:p>
          <a:p>
            <a:endParaRPr lang="en-AU" b="1" dirty="0">
              <a:ea typeface="Calibri"/>
              <a:cs typeface="Calibri"/>
            </a:endParaRPr>
          </a:p>
        </p:txBody>
      </p:sp>
      <p:sp>
        <p:nvSpPr>
          <p:cNvPr id="4" name="Slide Number Placeholder 3"/>
          <p:cNvSpPr>
            <a:spLocks noGrp="1"/>
          </p:cNvSpPr>
          <p:nvPr>
            <p:ph type="sldNum" sz="quarter" idx="5"/>
          </p:nvPr>
        </p:nvSpPr>
        <p:spPr/>
        <p:txBody>
          <a:bodyPr/>
          <a:lstStyle/>
          <a:p>
            <a:fld id="{9CF2F9CF-FD9A-408C-A3DA-6E0BCA5330BF}" type="slidenum">
              <a:rPr lang="en-AU" smtClean="0"/>
              <a:t>6</a:t>
            </a:fld>
            <a:endParaRPr lang="en-AU"/>
          </a:p>
        </p:txBody>
      </p:sp>
    </p:spTree>
    <p:extLst>
      <p:ext uri="{BB962C8B-B14F-4D97-AF65-F5344CB8AC3E}">
        <p14:creationId xmlns:p14="http://schemas.microsoft.com/office/powerpoint/2010/main" val="2673778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88343-4C28-492C-99A8-2D9200AE16F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B2D18D78-734C-4E79-A844-43136F313B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1D9BBE73-5770-4720-8EB9-C6446A49C594}"/>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B8093A43-65D6-4971-AAFF-C2011C311B63}"/>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34F3B01-2F9C-4793-892C-B2BAFDB3B044}"/>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2045358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CD4C2-B499-49DC-903A-739A1743941E}"/>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FCE91E6A-D95C-4C61-AE47-4E21721463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462FC1E-8094-43A7-AD4D-E516DB3AE8EB}"/>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CAD1925D-9C00-43BA-914D-9B60B8307EB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AFE3309-3288-49DC-9202-7FA1E6BCDFD3}"/>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783970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B259C-3092-4ED5-AFF7-229725ABFB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9E075434-D45B-47E7-940D-CDB71E415F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F6D5D3E-F63D-40CD-8567-E827672519A5}"/>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11B5F6EF-70CF-41B7-9146-6E126B5B9DF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33728F0-ABFF-48A4-9A46-F604AF6FE66C}"/>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628336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2AFDE-84C5-4376-A959-1B1B5D757050}"/>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26589779-4B20-4C1D-8912-EF36027727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CF94FB9D-7C01-4CAA-9C28-206B99DCFEB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37B0C178-274A-4647-8B79-45BDA7E2C8C1}"/>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6" name="Footer Placeholder 5">
            <a:extLst>
              <a:ext uri="{FF2B5EF4-FFF2-40B4-BE49-F238E27FC236}">
                <a16:creationId xmlns:a16="http://schemas.microsoft.com/office/drawing/2014/main" id="{9AD8C572-0B90-4576-8184-E46F25F380FC}"/>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3D761243-FECF-4090-8CCB-ACA307AAD775}"/>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4199634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47481-656F-4A73-839C-7307344871CD}"/>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15373E2-6D8E-4F24-9A2B-1929DE27FAF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65B34C-1731-4EFC-B448-8BE9C9C903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7EF18989-E849-41CD-803E-480F3814BB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9B14B1-85B0-4AA2-94E6-E957E71031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A4DBEFE5-4A51-4DF0-B637-B2E9E46D16C8}"/>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8" name="Footer Placeholder 7">
            <a:extLst>
              <a:ext uri="{FF2B5EF4-FFF2-40B4-BE49-F238E27FC236}">
                <a16:creationId xmlns:a16="http://schemas.microsoft.com/office/drawing/2014/main" id="{BE40E237-8A66-4B05-8542-3E820BAA681E}"/>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CAF5E35D-F283-4BF1-9AD0-6792C6784CC7}"/>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4143172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10390-520E-49A1-90B0-0BDE08FDE645}"/>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4700081-DA16-4014-AD5E-5D4D7C6C7F4E}"/>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4" name="Footer Placeholder 3">
            <a:extLst>
              <a:ext uri="{FF2B5EF4-FFF2-40B4-BE49-F238E27FC236}">
                <a16:creationId xmlns:a16="http://schemas.microsoft.com/office/drawing/2014/main" id="{15152427-FAD1-40A7-8C93-B3A06D4CE7E3}"/>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F641B77E-71D1-4C1C-86A5-746A2DEAD4C9}"/>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1170608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1A5A68-F4BA-490C-B94F-E5C2138CB7DD}"/>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3" name="Footer Placeholder 2">
            <a:extLst>
              <a:ext uri="{FF2B5EF4-FFF2-40B4-BE49-F238E27FC236}">
                <a16:creationId xmlns:a16="http://schemas.microsoft.com/office/drawing/2014/main" id="{D9296034-A152-49EB-BA33-F2A36CDB0591}"/>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64E5640B-D98C-4EE9-BAE1-64A1DA05D346}"/>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450446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6C3C0-EBE0-458D-9E8A-3BE51AC823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8CC2E2F3-A03F-44A1-BCCD-86DB026313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357C9D4C-DE07-47EB-A674-21262139B9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645851-B391-4E1C-B0B6-C11729EB2106}"/>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6" name="Footer Placeholder 5">
            <a:extLst>
              <a:ext uri="{FF2B5EF4-FFF2-40B4-BE49-F238E27FC236}">
                <a16:creationId xmlns:a16="http://schemas.microsoft.com/office/drawing/2014/main" id="{279E9513-77D0-4481-814F-4120749514C8}"/>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C6FCEE0-7A18-4C74-8BD9-77A8E0B788CD}"/>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2547598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DE35F-26E3-42B1-B8C9-7FED6E1785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7D59A93-BE13-4073-9C93-C7D0D07C42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F5B6CE3A-62D3-4AB6-A8F5-2A2FE1F2FB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3AF31C-27DE-4E27-AA7A-E964AE5392FC}"/>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6" name="Footer Placeholder 5">
            <a:extLst>
              <a:ext uri="{FF2B5EF4-FFF2-40B4-BE49-F238E27FC236}">
                <a16:creationId xmlns:a16="http://schemas.microsoft.com/office/drawing/2014/main" id="{7A7B0189-BFE4-486C-8003-FCF1146E77C6}"/>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069988AD-0F85-48E1-B97B-A6D2F1336798}"/>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1341769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105B-A98E-4D50-81E8-A45B26BF26DC}"/>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8C6F7FB5-20D2-4489-84B9-48BE331812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A26F17C-A974-4FCD-9C2C-62CAE16BABB2}"/>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756F8402-D38E-46B3-A16A-9F347FB4A1F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22749F6-D06E-4C70-BAE4-DAA98F1303DD}"/>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622059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225795-F0D0-44E1-852A-28502A2CF31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37EAEB2D-1DA3-4ED1-B3C4-88751DBCD3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95B1458-C0E9-48F8-B484-83A18168A0BD}"/>
              </a:ext>
            </a:extLst>
          </p:cNvPr>
          <p:cNvSpPr>
            <a:spLocks noGrp="1"/>
          </p:cNvSpPr>
          <p:nvPr>
            <p:ph type="dt" sz="half" idx="10"/>
          </p:nvPr>
        </p:nvSpPr>
        <p:spPr/>
        <p:txBody>
          <a:body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944A62C3-4B53-4015-98CB-32BC818B153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FD2E113-9714-428F-B43E-BED88E423761}"/>
              </a:ext>
            </a:extLst>
          </p:cNvPr>
          <p:cNvSpPr>
            <a:spLocks noGrp="1"/>
          </p:cNvSpPr>
          <p:nvPr>
            <p:ph type="sldNum" sz="quarter" idx="12"/>
          </p:nvPr>
        </p:nvSpPr>
        <p:spPr/>
        <p:txBody>
          <a:bodyPr/>
          <a:lstStyle/>
          <a:p>
            <a:fld id="{2D784B90-3307-4741-B191-32AD9E13D9FC}" type="slidenum">
              <a:rPr lang="en-AU" smtClean="0"/>
              <a:t>‹#›</a:t>
            </a:fld>
            <a:endParaRPr lang="en-AU"/>
          </a:p>
        </p:txBody>
      </p:sp>
    </p:spTree>
    <p:extLst>
      <p:ext uri="{BB962C8B-B14F-4D97-AF65-F5344CB8AC3E}">
        <p14:creationId xmlns:p14="http://schemas.microsoft.com/office/powerpoint/2010/main" val="3221859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C0A536-8024-4D6E-9EDA-5776853048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417A250-B433-44DC-8398-9661E4E81AA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D2E44D0-68F7-45D7-8EE9-8790874D2F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510955-44AA-4A18-96B6-BDD1B31EADEC}" type="datetimeFigureOut">
              <a:rPr lang="en-AU" smtClean="0"/>
              <a:t>26/02/2025</a:t>
            </a:fld>
            <a:endParaRPr lang="en-AU"/>
          </a:p>
        </p:txBody>
      </p:sp>
      <p:sp>
        <p:nvSpPr>
          <p:cNvPr id="5" name="Footer Placeholder 4">
            <a:extLst>
              <a:ext uri="{FF2B5EF4-FFF2-40B4-BE49-F238E27FC236}">
                <a16:creationId xmlns:a16="http://schemas.microsoft.com/office/drawing/2014/main" id="{E191115C-1B6D-4C3A-AB45-EA04532AF1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298D19C9-A246-4ECA-BF72-EB4F423D30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784B90-3307-4741-B191-32AD9E13D9FC}" type="slidenum">
              <a:rPr lang="en-AU" smtClean="0"/>
              <a:t>‹#›</a:t>
            </a:fld>
            <a:endParaRPr lang="en-AU"/>
          </a:p>
        </p:txBody>
      </p:sp>
    </p:spTree>
    <p:extLst>
      <p:ext uri="{BB962C8B-B14F-4D97-AF65-F5344CB8AC3E}">
        <p14:creationId xmlns:p14="http://schemas.microsoft.com/office/powerpoint/2010/main" val="17324706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LwL_-JWCn-8?feature=oembed"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8BAAA-217C-28DE-8C98-79FE4883D828}"/>
              </a:ext>
            </a:extLst>
          </p:cNvPr>
          <p:cNvSpPr>
            <a:spLocks noGrp="1"/>
          </p:cNvSpPr>
          <p:nvPr>
            <p:ph type="title"/>
          </p:nvPr>
        </p:nvSpPr>
        <p:spPr>
          <a:xfrm>
            <a:off x="4714241" y="681037"/>
            <a:ext cx="2079082" cy="1325563"/>
          </a:xfrm>
        </p:spPr>
        <p:txBody>
          <a:bodyPr>
            <a:noAutofit/>
          </a:bodyPr>
          <a:lstStyle/>
          <a:p>
            <a:r>
              <a:rPr lang="en-AU" sz="6000" b="1" dirty="0">
                <a:latin typeface="+mn-lt"/>
              </a:rPr>
              <a:t>Part 3</a:t>
            </a:r>
          </a:p>
        </p:txBody>
      </p:sp>
      <p:sp>
        <p:nvSpPr>
          <p:cNvPr id="3" name="Content Placeholder 2">
            <a:extLst>
              <a:ext uri="{FF2B5EF4-FFF2-40B4-BE49-F238E27FC236}">
                <a16:creationId xmlns:a16="http://schemas.microsoft.com/office/drawing/2014/main" id="{AD1ED320-99B7-4E8F-DCC8-46A2E0A19DA7}"/>
              </a:ext>
            </a:extLst>
          </p:cNvPr>
          <p:cNvSpPr>
            <a:spLocks noGrp="1"/>
          </p:cNvSpPr>
          <p:nvPr>
            <p:ph idx="1"/>
          </p:nvPr>
        </p:nvSpPr>
        <p:spPr/>
        <p:txBody>
          <a:bodyPr>
            <a:normAutofit/>
          </a:bodyPr>
          <a:lstStyle/>
          <a:p>
            <a:pPr marL="0" indent="0" algn="ctr">
              <a:buNone/>
            </a:pPr>
            <a:r>
              <a:rPr lang="en-AU" sz="8000" b="1" dirty="0">
                <a:effectLst/>
                <a:ea typeface="Times New Roman" panose="02020603050405020304" pitchFamily="18" charset="0"/>
                <a:cs typeface="Times New Roman" panose="02020603050405020304" pitchFamily="18" charset="0"/>
              </a:rPr>
              <a:t>BRINGING CULTURAL BURNING BACK </a:t>
            </a:r>
            <a:r>
              <a:rPr lang="en-AU" sz="8000" b="1" dirty="0">
                <a:ea typeface="Times New Roman" panose="02020603050405020304" pitchFamily="18" charset="0"/>
                <a:cs typeface="Times New Roman" panose="02020603050405020304" pitchFamily="18" charset="0"/>
              </a:rPr>
              <a:t>ON</a:t>
            </a:r>
            <a:r>
              <a:rPr lang="en-AU" sz="8000" b="1" dirty="0">
                <a:effectLst/>
                <a:ea typeface="Times New Roman" panose="02020603050405020304" pitchFamily="18" charset="0"/>
                <a:cs typeface="Times New Roman" panose="02020603050405020304" pitchFamily="18" charset="0"/>
              </a:rPr>
              <a:t>TO COUNTRY</a:t>
            </a:r>
            <a:endParaRPr lang="en-AU" sz="8000" dirty="0"/>
          </a:p>
        </p:txBody>
      </p:sp>
    </p:spTree>
    <p:extLst>
      <p:ext uri="{BB962C8B-B14F-4D97-AF65-F5344CB8AC3E}">
        <p14:creationId xmlns:p14="http://schemas.microsoft.com/office/powerpoint/2010/main" val="1349010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3259F-33A1-7D3E-08FD-553102B23CF7}"/>
              </a:ext>
            </a:extLst>
          </p:cNvPr>
          <p:cNvSpPr>
            <a:spLocks noGrp="1"/>
          </p:cNvSpPr>
          <p:nvPr>
            <p:ph type="title"/>
          </p:nvPr>
        </p:nvSpPr>
        <p:spPr>
          <a:xfrm>
            <a:off x="6413395" y="2642972"/>
            <a:ext cx="5423005" cy="1325563"/>
          </a:xfrm>
        </p:spPr>
        <p:txBody>
          <a:bodyPr>
            <a:normAutofit fontScale="90000"/>
          </a:bodyPr>
          <a:lstStyle/>
          <a:p>
            <a:r>
              <a:rPr lang="en-AU" sz="5000" b="1" dirty="0">
                <a:solidFill>
                  <a:schemeClr val="bg1"/>
                </a:solidFill>
                <a:latin typeface="+mn-lt"/>
              </a:rPr>
              <a:t>Is Aboriginal cultural burning happening in Victoria?  </a:t>
            </a:r>
          </a:p>
        </p:txBody>
      </p:sp>
      <p:pic>
        <p:nvPicPr>
          <p:cNvPr id="4" name="Picture 2" descr="Map of Indigenous Australia | AIATSIS">
            <a:extLst>
              <a:ext uri="{FF2B5EF4-FFF2-40B4-BE49-F238E27FC236}">
                <a16:creationId xmlns:a16="http://schemas.microsoft.com/office/drawing/2014/main" id="{4D4823A8-3316-0FF4-CBD9-E1AD0CAC9BF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 r="400"/>
          <a:stretch/>
        </p:blipFill>
        <p:spPr bwMode="auto">
          <a:xfrm>
            <a:off x="208575" y="796131"/>
            <a:ext cx="5887425" cy="5265737"/>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4" descr="Questions with solid fill">
            <a:extLst>
              <a:ext uri="{FF2B5EF4-FFF2-40B4-BE49-F238E27FC236}">
                <a16:creationId xmlns:a16="http://schemas.microsoft.com/office/drawing/2014/main" id="{72458F70-0394-6BD3-865E-89ACB49DA25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291155" y="1029886"/>
            <a:ext cx="1192614" cy="1192614"/>
          </a:xfrm>
          <a:prstGeom prst="rect">
            <a:avLst/>
          </a:prstGeom>
        </p:spPr>
      </p:pic>
    </p:spTree>
    <p:extLst>
      <p:ext uri="{BB962C8B-B14F-4D97-AF65-F5344CB8AC3E}">
        <p14:creationId xmlns:p14="http://schemas.microsoft.com/office/powerpoint/2010/main" val="1846031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2AD1AF0-D3A5-D363-7EA0-B4EAC59E8C43}"/>
              </a:ext>
            </a:extLst>
          </p:cNvPr>
          <p:cNvSpPr txBox="1"/>
          <p:nvPr/>
        </p:nvSpPr>
        <p:spPr>
          <a:xfrm>
            <a:off x="1396999" y="314775"/>
            <a:ext cx="10998200" cy="615553"/>
          </a:xfrm>
          <a:prstGeom prst="rect">
            <a:avLst/>
          </a:prstGeom>
          <a:noFill/>
        </p:spPr>
        <p:txBody>
          <a:bodyPr wrap="square" rtlCol="0">
            <a:spAutoFit/>
          </a:bodyPr>
          <a:lstStyle/>
          <a:p>
            <a:r>
              <a:rPr lang="en-AU" sz="3400" b="1" dirty="0">
                <a:solidFill>
                  <a:schemeClr val="bg1"/>
                </a:solidFill>
              </a:rPr>
              <a:t>Aboriginal cultural burning on Wurundjeri Country </a:t>
            </a:r>
          </a:p>
        </p:txBody>
      </p:sp>
      <p:pic>
        <p:nvPicPr>
          <p:cNvPr id="5" name="Picture 2" descr="After 160 years, Aboriginal cultural burning returns to Coranderrk Station  | ABC News - YouTube">
            <a:extLst>
              <a:ext uri="{FF2B5EF4-FFF2-40B4-BE49-F238E27FC236}">
                <a16:creationId xmlns:a16="http://schemas.microsoft.com/office/drawing/2014/main" id="{17BF875A-92EF-AD3F-F3E2-8F896F70811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76" r="51443" b="8041"/>
          <a:stretch/>
        </p:blipFill>
        <p:spPr bwMode="auto">
          <a:xfrm>
            <a:off x="1130299" y="1065885"/>
            <a:ext cx="3469591" cy="420499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20F47D5-2037-F0B2-2D6F-72714F90B493}"/>
              </a:ext>
            </a:extLst>
          </p:cNvPr>
          <p:cNvSpPr txBox="1"/>
          <p:nvPr/>
        </p:nvSpPr>
        <p:spPr>
          <a:xfrm>
            <a:off x="1130299" y="5361228"/>
            <a:ext cx="9598622" cy="954107"/>
          </a:xfrm>
          <a:prstGeom prst="rect">
            <a:avLst/>
          </a:prstGeom>
          <a:noFill/>
        </p:spPr>
        <p:txBody>
          <a:bodyPr wrap="square">
            <a:spAutoFit/>
          </a:bodyPr>
          <a:lstStyle/>
          <a:p>
            <a:r>
              <a:rPr lang="en-AU" sz="2800" b="1" dirty="0">
                <a:solidFill>
                  <a:srgbClr val="000000"/>
                </a:solidFill>
                <a:effectLst/>
                <a:latin typeface="Calibri" panose="020F0502020204030204" pitchFamily="34" charset="0"/>
                <a:ea typeface="Times New Roman" panose="02020603050405020304" pitchFamily="18" charset="0"/>
              </a:rPr>
              <a:t>Uncle Dave Wandin</a:t>
            </a:r>
            <a:r>
              <a:rPr lang="en-AU" sz="2800" b="1" dirty="0">
                <a:solidFill>
                  <a:srgbClr val="000000"/>
                </a:solidFill>
                <a:latin typeface="Calibri" panose="020F0502020204030204" pitchFamily="34" charset="0"/>
                <a:ea typeface="Times New Roman" panose="02020603050405020304" pitchFamily="18" charset="0"/>
              </a:rPr>
              <a:t> is a Wurundjeri elder. He is </a:t>
            </a:r>
            <a:r>
              <a:rPr lang="en-AU" sz="2800" b="1" dirty="0">
                <a:solidFill>
                  <a:srgbClr val="000000"/>
                </a:solidFill>
                <a:effectLst/>
                <a:latin typeface="Calibri" panose="020F0502020204030204" pitchFamily="34" charset="0"/>
                <a:ea typeface="Times New Roman" panose="02020603050405020304" pitchFamily="18" charset="0"/>
              </a:rPr>
              <a:t>bringing cultural burning back to Wurundjeri Country.</a:t>
            </a:r>
          </a:p>
        </p:txBody>
      </p:sp>
      <p:pic>
        <p:nvPicPr>
          <p:cNvPr id="10" name="Picture 9">
            <a:extLst>
              <a:ext uri="{FF2B5EF4-FFF2-40B4-BE49-F238E27FC236}">
                <a16:creationId xmlns:a16="http://schemas.microsoft.com/office/drawing/2014/main" id="{C643F7DD-5B0A-3411-BF29-9CC608F2628D}"/>
              </a:ext>
            </a:extLst>
          </p:cNvPr>
          <p:cNvPicPr>
            <a:picLocks noChangeAspect="1"/>
          </p:cNvPicPr>
          <p:nvPr/>
        </p:nvPicPr>
        <p:blipFill>
          <a:blip r:embed="rId4">
            <a:extLst>
              <a:ext uri="{28A0092B-C50C-407E-A947-70E740481C1C}">
                <a14:useLocalDpi xmlns:a14="http://schemas.microsoft.com/office/drawing/2010/main" val="0"/>
              </a:ext>
            </a:extLst>
          </a:blip>
          <a:srcRect l="9389" r="4488" b="9185"/>
          <a:stretch/>
        </p:blipFill>
        <p:spPr>
          <a:xfrm>
            <a:off x="4866590" y="1053439"/>
            <a:ext cx="5657850" cy="4184678"/>
          </a:xfrm>
          <a:prstGeom prst="rect">
            <a:avLst/>
          </a:prstGeom>
        </p:spPr>
      </p:pic>
      <p:cxnSp>
        <p:nvCxnSpPr>
          <p:cNvPr id="12" name="Straight Arrow Connector 11">
            <a:extLst>
              <a:ext uri="{FF2B5EF4-FFF2-40B4-BE49-F238E27FC236}">
                <a16:creationId xmlns:a16="http://schemas.microsoft.com/office/drawing/2014/main" id="{8EE19A2F-D7CE-362D-ADD2-E2B63D13CDE6}"/>
              </a:ext>
            </a:extLst>
          </p:cNvPr>
          <p:cNvCxnSpPr>
            <a:cxnSpLocks/>
          </p:cNvCxnSpPr>
          <p:nvPr/>
        </p:nvCxnSpPr>
        <p:spPr>
          <a:xfrm>
            <a:off x="3835400" y="3810571"/>
            <a:ext cx="4079875" cy="0"/>
          </a:xfrm>
          <a:prstGeom prst="straightConnector1">
            <a:avLst/>
          </a:prstGeom>
          <a:ln w="155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3647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6ADAD42C-CC1B-C5A4-80ED-ACB631252EF3}"/>
              </a:ext>
            </a:extLst>
          </p:cNvPr>
          <p:cNvSpPr/>
          <p:nvPr/>
        </p:nvSpPr>
        <p:spPr>
          <a:xfrm rot="16200000">
            <a:off x="3408711" y="-593172"/>
            <a:ext cx="5327771" cy="9020992"/>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en-US" dirty="0"/>
              <a:t>What burning question do you have? </a:t>
            </a:r>
          </a:p>
          <a:p>
            <a:pPr marL="171450" indent="-171450">
              <a:buFont typeface="Arial" panose="020B0604020202020204" pitchFamily="34" charset="0"/>
              <a:buChar char="•"/>
            </a:pPr>
            <a:endParaRPr lang="en-US" dirty="0">
              <a:cs typeface="Calibri"/>
            </a:endParaRPr>
          </a:p>
          <a:p>
            <a:pPr marL="0" indent="0">
              <a:buFont typeface="Arial" panose="020B0604020202020204" pitchFamily="34" charset="0"/>
              <a:buNone/>
            </a:pPr>
            <a:endParaRPr lang="en-US" dirty="0">
              <a:cs typeface="Calibri"/>
            </a:endParaRPr>
          </a:p>
        </p:txBody>
      </p:sp>
      <p:cxnSp>
        <p:nvCxnSpPr>
          <p:cNvPr id="18" name="Straight Connector 17">
            <a:extLst>
              <a:ext uri="{FF2B5EF4-FFF2-40B4-BE49-F238E27FC236}">
                <a16:creationId xmlns:a16="http://schemas.microsoft.com/office/drawing/2014/main" id="{28AAB6CD-2F95-0670-84E3-17A49124ADB9}"/>
              </a:ext>
            </a:extLst>
          </p:cNvPr>
          <p:cNvCxnSpPr>
            <a:cxnSpLocks/>
            <a:stCxn id="16" idx="0"/>
            <a:endCxn id="16" idx="2"/>
          </p:cNvCxnSpPr>
          <p:nvPr/>
        </p:nvCxnSpPr>
        <p:spPr>
          <a:xfrm flipV="1">
            <a:off x="1562101" y="3917323"/>
            <a:ext cx="9020992" cy="1"/>
          </a:xfrm>
          <a:prstGeom prst="line">
            <a:avLst/>
          </a:prstGeom>
          <a:ln w="317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3B23D5C-6C4F-3261-FE26-86F971C30615}"/>
              </a:ext>
            </a:extLst>
          </p:cNvPr>
          <p:cNvCxnSpPr>
            <a:cxnSpLocks/>
          </p:cNvCxnSpPr>
          <p:nvPr/>
        </p:nvCxnSpPr>
        <p:spPr>
          <a:xfrm flipV="1">
            <a:off x="6072596" y="1253437"/>
            <a:ext cx="0" cy="5327771"/>
          </a:xfrm>
          <a:prstGeom prst="line">
            <a:avLst/>
          </a:prstGeom>
          <a:ln w="317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A3E84FD1-246D-9247-4151-98984B2FCB88}"/>
              </a:ext>
            </a:extLst>
          </p:cNvPr>
          <p:cNvSpPr txBox="1"/>
          <p:nvPr/>
        </p:nvSpPr>
        <p:spPr>
          <a:xfrm>
            <a:off x="1562099" y="1277278"/>
            <a:ext cx="3064692" cy="369332"/>
          </a:xfrm>
          <a:prstGeom prst="rect">
            <a:avLst/>
          </a:prstGeom>
          <a:noFill/>
        </p:spPr>
        <p:txBody>
          <a:bodyPr wrap="square" rtlCol="0">
            <a:spAutoFit/>
          </a:bodyPr>
          <a:lstStyle/>
          <a:p>
            <a:r>
              <a:rPr lang="en-AU" b="1" dirty="0"/>
              <a:t>WHAT DID YOU SEE?</a:t>
            </a:r>
            <a:endParaRPr lang="en-AU" dirty="0"/>
          </a:p>
        </p:txBody>
      </p:sp>
      <p:sp>
        <p:nvSpPr>
          <p:cNvPr id="22" name="TextBox 21">
            <a:extLst>
              <a:ext uri="{FF2B5EF4-FFF2-40B4-BE49-F238E27FC236}">
                <a16:creationId xmlns:a16="http://schemas.microsoft.com/office/drawing/2014/main" id="{9AA18ACB-C0EE-391B-767A-B09875C2D2BC}"/>
              </a:ext>
            </a:extLst>
          </p:cNvPr>
          <p:cNvSpPr txBox="1"/>
          <p:nvPr/>
        </p:nvSpPr>
        <p:spPr>
          <a:xfrm>
            <a:off x="6195602" y="1277278"/>
            <a:ext cx="3405597" cy="369332"/>
          </a:xfrm>
          <a:prstGeom prst="rect">
            <a:avLst/>
          </a:prstGeom>
          <a:noFill/>
        </p:spPr>
        <p:txBody>
          <a:bodyPr wrap="square" rtlCol="0">
            <a:spAutoFit/>
          </a:bodyPr>
          <a:lstStyle/>
          <a:p>
            <a:r>
              <a:rPr lang="en-AU" b="1" dirty="0"/>
              <a:t>WHAT DID YOU HEAR?  </a:t>
            </a:r>
            <a:endParaRPr lang="en-AU" dirty="0"/>
          </a:p>
        </p:txBody>
      </p:sp>
      <p:sp>
        <p:nvSpPr>
          <p:cNvPr id="23" name="TextBox 22">
            <a:extLst>
              <a:ext uri="{FF2B5EF4-FFF2-40B4-BE49-F238E27FC236}">
                <a16:creationId xmlns:a16="http://schemas.microsoft.com/office/drawing/2014/main" id="{BCE41493-4EC4-950B-5385-F8E2EEE6B853}"/>
              </a:ext>
            </a:extLst>
          </p:cNvPr>
          <p:cNvSpPr txBox="1"/>
          <p:nvPr/>
        </p:nvSpPr>
        <p:spPr>
          <a:xfrm>
            <a:off x="1562099" y="3966674"/>
            <a:ext cx="2411946" cy="369332"/>
          </a:xfrm>
          <a:prstGeom prst="rect">
            <a:avLst/>
          </a:prstGeom>
          <a:noFill/>
        </p:spPr>
        <p:txBody>
          <a:bodyPr wrap="square" rtlCol="0">
            <a:spAutoFit/>
          </a:bodyPr>
          <a:lstStyle/>
          <a:p>
            <a:r>
              <a:rPr lang="en-AU" b="1" dirty="0"/>
              <a:t>WHAT DID YOU FEEL? </a:t>
            </a:r>
            <a:endParaRPr lang="en-AU" dirty="0"/>
          </a:p>
        </p:txBody>
      </p:sp>
      <p:sp>
        <p:nvSpPr>
          <p:cNvPr id="24" name="TextBox 23">
            <a:extLst>
              <a:ext uri="{FF2B5EF4-FFF2-40B4-BE49-F238E27FC236}">
                <a16:creationId xmlns:a16="http://schemas.microsoft.com/office/drawing/2014/main" id="{84F02AF2-A1FA-95BC-7417-37B55BEEA30B}"/>
              </a:ext>
            </a:extLst>
          </p:cNvPr>
          <p:cNvSpPr txBox="1"/>
          <p:nvPr/>
        </p:nvSpPr>
        <p:spPr>
          <a:xfrm>
            <a:off x="6119405" y="3966674"/>
            <a:ext cx="2713209" cy="369332"/>
          </a:xfrm>
          <a:prstGeom prst="rect">
            <a:avLst/>
          </a:prstGeom>
          <a:noFill/>
        </p:spPr>
        <p:txBody>
          <a:bodyPr wrap="square" rtlCol="0">
            <a:spAutoFit/>
          </a:bodyPr>
          <a:lstStyle/>
          <a:p>
            <a:r>
              <a:rPr lang="en-AU" b="1" dirty="0"/>
              <a:t>WHAT DID YOU WONDER? </a:t>
            </a:r>
            <a:endParaRPr lang="en-AU" dirty="0"/>
          </a:p>
        </p:txBody>
      </p:sp>
      <p:sp>
        <p:nvSpPr>
          <p:cNvPr id="55" name="TextBox 54">
            <a:extLst>
              <a:ext uri="{FF2B5EF4-FFF2-40B4-BE49-F238E27FC236}">
                <a16:creationId xmlns:a16="http://schemas.microsoft.com/office/drawing/2014/main" id="{EF310E6F-EC09-8A44-A3C7-C7A3A855B310}"/>
              </a:ext>
            </a:extLst>
          </p:cNvPr>
          <p:cNvSpPr txBox="1"/>
          <p:nvPr/>
        </p:nvSpPr>
        <p:spPr>
          <a:xfrm>
            <a:off x="3357831" y="261480"/>
            <a:ext cx="7332684" cy="769441"/>
          </a:xfrm>
          <a:prstGeom prst="rect">
            <a:avLst/>
          </a:prstGeom>
          <a:noFill/>
        </p:spPr>
        <p:txBody>
          <a:bodyPr wrap="square" rtlCol="0">
            <a:spAutoFit/>
          </a:bodyPr>
          <a:lstStyle/>
          <a:p>
            <a:r>
              <a:rPr lang="en-AU" sz="4400" b="1" dirty="0">
                <a:solidFill>
                  <a:schemeClr val="bg1"/>
                </a:solidFill>
              </a:rPr>
              <a:t>See-Hear-Feel-Wonder</a:t>
            </a:r>
            <a:endParaRPr lang="en-AU" sz="4300" b="1" dirty="0">
              <a:solidFill>
                <a:schemeClr val="bg1"/>
              </a:solidFill>
            </a:endParaRPr>
          </a:p>
        </p:txBody>
      </p:sp>
    </p:spTree>
    <p:extLst>
      <p:ext uri="{BB962C8B-B14F-4D97-AF65-F5344CB8AC3E}">
        <p14:creationId xmlns:p14="http://schemas.microsoft.com/office/powerpoint/2010/main" val="480899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Aboriginal cultural burning returns to regional Victoria | The Point | NITV">
            <a:hlinkClick r:id="" action="ppaction://media"/>
            <a:extLst>
              <a:ext uri="{FF2B5EF4-FFF2-40B4-BE49-F238E27FC236}">
                <a16:creationId xmlns:a16="http://schemas.microsoft.com/office/drawing/2014/main" id="{A169D45C-8B6A-3D66-20F9-D0FBCB331378}"/>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3540652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F59A77-230A-76C2-2309-3BF4AB5A1F69}"/>
              </a:ext>
            </a:extLst>
          </p:cNvPr>
          <p:cNvSpPr txBox="1"/>
          <p:nvPr/>
        </p:nvSpPr>
        <p:spPr>
          <a:xfrm>
            <a:off x="2571490" y="819989"/>
            <a:ext cx="9328410" cy="677108"/>
          </a:xfrm>
          <a:prstGeom prst="rect">
            <a:avLst/>
          </a:prstGeom>
          <a:noFill/>
        </p:spPr>
        <p:txBody>
          <a:bodyPr wrap="square" rtlCol="0">
            <a:spAutoFit/>
          </a:bodyPr>
          <a:lstStyle/>
          <a:p>
            <a:r>
              <a:rPr lang="en-AU" sz="3800" b="1" dirty="0">
                <a:solidFill>
                  <a:schemeClr val="bg1"/>
                </a:solidFill>
              </a:rPr>
              <a:t>Learning from Uncle Dave Wandin </a:t>
            </a:r>
          </a:p>
        </p:txBody>
      </p:sp>
      <p:pic>
        <p:nvPicPr>
          <p:cNvPr id="5" name="Graphic 4" descr="Closed book">
            <a:extLst>
              <a:ext uri="{FF2B5EF4-FFF2-40B4-BE49-F238E27FC236}">
                <a16:creationId xmlns:a16="http://schemas.microsoft.com/office/drawing/2014/main" id="{5F655BFB-E574-74B9-2F61-CD42D49B02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2500" y="379835"/>
            <a:ext cx="1234182" cy="1234182"/>
          </a:xfrm>
          <a:prstGeom prst="rect">
            <a:avLst/>
          </a:prstGeom>
        </p:spPr>
      </p:pic>
      <p:pic>
        <p:nvPicPr>
          <p:cNvPr id="6" name="Graphic 5" descr="Pencil">
            <a:extLst>
              <a:ext uri="{FF2B5EF4-FFF2-40B4-BE49-F238E27FC236}">
                <a16:creationId xmlns:a16="http://schemas.microsoft.com/office/drawing/2014/main" id="{7344AF21-40A8-931F-A5F1-E85FAF199F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8641566">
            <a:off x="1900591" y="655142"/>
            <a:ext cx="803603" cy="803603"/>
          </a:xfrm>
          <a:prstGeom prst="rect">
            <a:avLst/>
          </a:prstGeom>
        </p:spPr>
      </p:pic>
      <p:sp>
        <p:nvSpPr>
          <p:cNvPr id="8" name="TextBox 7">
            <a:extLst>
              <a:ext uri="{FF2B5EF4-FFF2-40B4-BE49-F238E27FC236}">
                <a16:creationId xmlns:a16="http://schemas.microsoft.com/office/drawing/2014/main" id="{FD2A0128-4850-023A-6E5A-1237F213AD43}"/>
              </a:ext>
            </a:extLst>
          </p:cNvPr>
          <p:cNvSpPr txBox="1"/>
          <p:nvPr/>
        </p:nvSpPr>
        <p:spPr>
          <a:xfrm>
            <a:off x="5918200" y="2087463"/>
            <a:ext cx="5981700" cy="4770537"/>
          </a:xfrm>
          <a:prstGeom prst="rect">
            <a:avLst/>
          </a:prstGeom>
          <a:noFill/>
        </p:spPr>
        <p:txBody>
          <a:bodyPr wrap="square" rtlCol="0">
            <a:spAutoFit/>
          </a:bodyPr>
          <a:lstStyle/>
          <a:p>
            <a:r>
              <a:rPr lang="en-AU" sz="2800" dirty="0"/>
              <a:t>Create a text about what you have learned from Uncle Dave. </a:t>
            </a:r>
          </a:p>
          <a:p>
            <a:endParaRPr lang="en-AU" sz="1000" dirty="0"/>
          </a:p>
          <a:p>
            <a:r>
              <a:rPr lang="en-AU" sz="2800" dirty="0"/>
              <a:t>You can use </a:t>
            </a:r>
            <a:r>
              <a:rPr lang="en-US" sz="2800" dirty="0"/>
              <a:t>pen and paper, voice recording, video, drawing, PowerPoint, poster, or any combination of these.</a:t>
            </a:r>
          </a:p>
          <a:p>
            <a:endParaRPr lang="en-US" sz="1000" dirty="0"/>
          </a:p>
          <a:p>
            <a:r>
              <a:rPr lang="en-AU" sz="2800" dirty="0"/>
              <a:t>Use the information you recorded on your See-Hear-Feel-Wonder worksheet for inspiration and ideas. </a:t>
            </a:r>
          </a:p>
          <a:p>
            <a:endParaRPr lang="en-AU" sz="3000" dirty="0"/>
          </a:p>
          <a:p>
            <a:endParaRPr lang="en-AU" sz="3000" dirty="0"/>
          </a:p>
        </p:txBody>
      </p:sp>
      <p:pic>
        <p:nvPicPr>
          <p:cNvPr id="6148" name="Picture 4" descr="Cultural burn at Coranderrk | Mountain Views Star Mail">
            <a:extLst>
              <a:ext uri="{FF2B5EF4-FFF2-40B4-BE49-F238E27FC236}">
                <a16:creationId xmlns:a16="http://schemas.microsoft.com/office/drawing/2014/main" id="{E3AB0B5E-833D-0558-6499-63D78F9E5A6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0667" r="27333"/>
          <a:stretch/>
        </p:blipFill>
        <p:spPr bwMode="auto">
          <a:xfrm>
            <a:off x="787400" y="2089023"/>
            <a:ext cx="5025826" cy="3931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33029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16519</TotalTime>
  <Words>575</Words>
  <Application>Microsoft Office PowerPoint</Application>
  <PresentationFormat>Widescreen</PresentationFormat>
  <Paragraphs>45</Paragraphs>
  <Slides>6</Slides>
  <Notes>6</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Times New Roman</vt:lpstr>
      <vt:lpstr>Office Theme</vt:lpstr>
      <vt:lpstr>Part 3</vt:lpstr>
      <vt:lpstr>Is Aboriginal cultural burning happening in Victoria?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ABORIGINAL CULTURAL BURNING</dc:title>
  <dc:creator>towers briony</dc:creator>
  <cp:lastModifiedBy>Chris Bordignon</cp:lastModifiedBy>
  <cp:revision>150</cp:revision>
  <dcterms:created xsi:type="dcterms:W3CDTF">2022-04-12T03:09:43Z</dcterms:created>
  <dcterms:modified xsi:type="dcterms:W3CDTF">2025-02-25T23:23:01Z</dcterms:modified>
</cp:coreProperties>
</file>